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0"/>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0" r:id="rId21"/>
    <p:sldId id="291" r:id="rId22"/>
    <p:sldId id="293" r:id="rId23"/>
    <p:sldId id="294" r:id="rId24"/>
    <p:sldId id="280" r:id="rId25"/>
    <p:sldId id="292" r:id="rId26"/>
    <p:sldId id="259" r:id="rId27"/>
    <p:sldId id="263" r:id="rId28"/>
    <p:sldId id="264" r:id="rId29"/>
    <p:sldId id="269" r:id="rId30"/>
    <p:sldId id="295" r:id="rId31"/>
    <p:sldId id="286" r:id="rId32"/>
    <p:sldId id="276" r:id="rId33"/>
    <p:sldId id="287" r:id="rId34"/>
    <p:sldId id="296" r:id="rId35"/>
    <p:sldId id="297" r:id="rId36"/>
    <p:sldId id="298" r:id="rId37"/>
    <p:sldId id="299" r:id="rId38"/>
    <p:sldId id="30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7697" autoAdjust="0"/>
    <p:restoredTop sz="88708" autoAdjust="0"/>
  </p:normalViewPr>
  <p:slideViewPr>
    <p:cSldViewPr>
      <p:cViewPr>
        <p:scale>
          <a:sx n="60" d="100"/>
          <a:sy n="60" d="100"/>
        </p:scale>
        <p:origin x="-156" y="-12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9/23/2013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9/23/2013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google.com/url?sa=i&amp;rct=j&amp;q=&amp;esrc=s&amp;frm=1&amp;source=images&amp;cd=&amp;cad=rja&amp;docid=ts9CQ3WJn00fSM&amp;tbnid=-PQKcGkwnI4GOM:&amp;ved=0CAUQjRw&amp;url=http://www.assh.org/Public/HandAnatomy/&amp;ei=9AVAUv_mFvO-4APxsoDoCw&amp;bvm=bv.52434380,d.dmg&amp;psig=AFQjCNER24arUQF3ekTWh0GkXqXRcPqARQ&amp;ust=1380013844177859"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a:t>
            </a:r>
            <a:r>
              <a:rPr lang="en-US" dirty="0" smtClean="0"/>
              <a:t>Serra</a:t>
            </a:r>
          </a:p>
          <a:p>
            <a:r>
              <a:rPr lang="en-US" dirty="0" smtClean="0"/>
              <a:t>Chris </a:t>
            </a:r>
            <a:r>
              <a:rPr lang="en-US" dirty="0" smtClean="0"/>
              <a:t>Wallace</a:t>
            </a:r>
            <a:endParaRPr lang="en-US" dirty="0" smtClean="0"/>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a:t>
            </a:r>
            <a:r>
              <a:rPr lang="en-US" dirty="0" smtClean="0"/>
              <a:t>substance in a </a:t>
            </a:r>
            <a:r>
              <a:rPr lang="en-US" dirty="0" smtClean="0"/>
              <a:t>flexible </a:t>
            </a:r>
            <a:r>
              <a:rPr lang="en-US" dirty="0" smtClean="0"/>
              <a:t>casing is soft </a:t>
            </a:r>
            <a:r>
              <a:rPr lang="en-US" dirty="0" smtClean="0"/>
              <a:t>until </a:t>
            </a:r>
            <a:r>
              <a:rPr lang="en-US" dirty="0" smtClean="0"/>
              <a:t>air is </a:t>
            </a:r>
            <a:r>
              <a:rPr lang="en-US" dirty="0" smtClean="0"/>
              <a:t>removed</a:t>
            </a:r>
          </a:p>
          <a:p>
            <a:pPr lvl="1"/>
            <a:r>
              <a:rPr lang="en-US" dirty="0" smtClean="0"/>
              <a:t>Example: Coffee grounds in a balloon</a:t>
            </a:r>
            <a:endParaRPr lang="en-US" dirty="0" smtClean="0"/>
          </a:p>
          <a:p>
            <a:endParaRPr lang="en-US" dirty="0" smtClean="0"/>
          </a:p>
          <a:p>
            <a:r>
              <a:rPr lang="en-US" dirty="0" smtClean="0"/>
              <a:t>This can be used to </a:t>
            </a:r>
            <a:r>
              <a:rPr lang="en-US" dirty="0" smtClean="0"/>
              <a:t>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547496096"/>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3" y="4481512"/>
            <a:ext cx="26384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a:t>
            </a:r>
            <a:r>
              <a:rPr lang="en-US" dirty="0" smtClean="0"/>
              <a:t>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endParaRPr lang="en-US" dirty="0" smtClean="0"/>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Housing Material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2864724"/>
              </p:ext>
            </p:extLst>
          </p:nvPr>
        </p:nvGraphicFramePr>
        <p:xfrm>
          <a:off x="838200" y="23622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229083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Connection Method Decision Matrix</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
        <p:nvSpPr>
          <p:cNvPr id="11" name="Content Placeholder 10"/>
          <p:cNvSpPr>
            <a:spLocks noGrp="1"/>
          </p:cNvSpPr>
          <p:nvPr>
            <p:ph idx="1"/>
          </p:nvPr>
        </p:nvSpPr>
        <p:spPr/>
        <p:txBody>
          <a:bodyPr/>
          <a:lstStyle/>
          <a:p>
            <a:r>
              <a:rPr lang="en-US" dirty="0"/>
              <a:t>Connecting jamming pads to vacuum</a:t>
            </a:r>
          </a:p>
          <a:p>
            <a:pPr lvl="1"/>
            <a:r>
              <a:rPr lang="en-US" dirty="0"/>
              <a:t>Each pad has a tube to the vacuum</a:t>
            </a:r>
          </a:p>
          <a:p>
            <a:pPr lvl="1"/>
            <a:r>
              <a:rPr lang="en-US" dirty="0"/>
              <a:t>Pads have connections to each other</a:t>
            </a:r>
          </a:p>
          <a:p>
            <a:endParaRPr lang="en-US" dirty="0"/>
          </a:p>
        </p:txBody>
      </p:sp>
      <p:graphicFrame>
        <p:nvGraphicFramePr>
          <p:cNvPr id="12" name="Content Placeholder 6"/>
          <p:cNvGraphicFramePr>
            <a:graphicFrameLocks/>
          </p:cNvGraphicFramePr>
          <p:nvPr>
            <p:extLst>
              <p:ext uri="{D42A27DB-BD31-4B8C-83A1-F6EECF244321}">
                <p14:modId xmlns:p14="http://schemas.microsoft.com/office/powerpoint/2010/main" val="3919235778"/>
              </p:ext>
            </p:extLst>
          </p:nvPr>
        </p:nvGraphicFramePr>
        <p:xfrm>
          <a:off x="914400" y="3124200"/>
          <a:ext cx="7251699" cy="1613535"/>
        </p:xfrm>
        <a:graphic>
          <a:graphicData uri="http://schemas.openxmlformats.org/drawingml/2006/table">
            <a:tbl>
              <a:tblPr/>
              <a:tblGrid>
                <a:gridCol w="1855851"/>
                <a:gridCol w="1294242"/>
                <a:gridCol w="1738345"/>
                <a:gridCol w="1230799"/>
                <a:gridCol w="1132462"/>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248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a:t>
            </a:r>
            <a:r>
              <a:rPr lang="en-US" dirty="0" smtClean="0"/>
              <a:t>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7" name="Picture 3" descr="C:\Users\Class2013\Pictures\Senior D Project\Gran Jamming Fewer Pads ideas.bmp"/>
          <p:cNvPicPr>
            <a:picLocks noChangeAspect="1" noChangeArrowheads="1"/>
          </p:cNvPicPr>
          <p:nvPr/>
        </p:nvPicPr>
        <p:blipFill>
          <a:blip r:embed="rId2" cstate="print"/>
          <a:srcRect l="28729"/>
          <a:stretch>
            <a:fillRect/>
          </a:stretch>
        </p:blipFill>
        <p:spPr bwMode="auto">
          <a:xfrm>
            <a:off x="5181600" y="2282626"/>
            <a:ext cx="3581400" cy="3769589"/>
          </a:xfrm>
          <a:prstGeom prst="rect">
            <a:avLst/>
          </a:prstGeom>
          <a:noFill/>
        </p:spPr>
      </p:pic>
      <p:pic>
        <p:nvPicPr>
          <p:cNvPr id="1028" name="Picture 4" descr="C:\Users\Class2013\Pictures\Senior D Project\Gran Jamming Many Pads ideas.bmp"/>
          <p:cNvPicPr>
            <a:picLocks noChangeAspect="1" noChangeArrowheads="1"/>
          </p:cNvPicPr>
          <p:nvPr/>
        </p:nvPicPr>
        <p:blipFill>
          <a:blip r:embed="rId3"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a:t>
            </a:r>
            <a:r>
              <a:rPr lang="en-US" sz="2000" dirty="0" smtClean="0"/>
              <a:t>each length</a:t>
            </a:r>
            <a:endParaRPr lang="en-US" sz="2000" dirty="0"/>
          </a:p>
        </p:txBody>
      </p:sp>
      <p:sp>
        <p:nvSpPr>
          <p:cNvPr id="8" name="TextBox 7"/>
          <p:cNvSpPr txBox="1"/>
          <p:nvPr/>
        </p:nvSpPr>
        <p:spPr>
          <a:xfrm>
            <a:off x="5029200" y="5885629"/>
            <a:ext cx="3352800" cy="400110"/>
          </a:xfrm>
          <a:prstGeom prst="rect">
            <a:avLst/>
          </a:prstGeom>
          <a:noFill/>
        </p:spPr>
        <p:txBody>
          <a:bodyPr wrap="square" rtlCol="0">
            <a:spAutoFit/>
          </a:bodyPr>
          <a:lstStyle/>
          <a:p>
            <a:r>
              <a:rPr lang="en-US" sz="2000" dirty="0" smtClean="0"/>
              <a:t>Pad in first and third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24</a:t>
            </a:fld>
            <a:endParaRPr lang="en-US" dirty="0"/>
          </a:p>
        </p:txBody>
      </p:sp>
    </p:spTree>
    <p:extLst>
      <p:ext uri="{BB962C8B-B14F-4D97-AF65-F5344CB8AC3E}">
        <p14:creationId xmlns:p14="http://schemas.microsoft.com/office/powerpoint/2010/main" val="2438247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05106878"/>
              </p:ext>
            </p:extLst>
          </p:nvPr>
        </p:nvGraphicFramePr>
        <p:xfrm>
          <a:off x="838200" y="2938462"/>
          <a:ext cx="7283449" cy="1870710"/>
        </p:xfrm>
        <a:graphic>
          <a:graphicData uri="http://schemas.openxmlformats.org/drawingml/2006/table">
            <a:tbl>
              <a:tblPr/>
              <a:tblGrid>
                <a:gridCol w="1887601"/>
                <a:gridCol w="1294242"/>
                <a:gridCol w="1738345"/>
                <a:gridCol w="1230799"/>
                <a:gridCol w="1132462"/>
              </a:tblGrid>
              <a:tr h="3143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dirty="0">
                          <a:solidFill>
                            <a:srgbClr val="000000"/>
                          </a:solidFill>
                          <a:effectLst/>
                          <a:latin typeface="Calibri"/>
                        </a:rPr>
                        <a:t>Performance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52413">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1,2,&amp;3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Pads on 1 &amp;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spTree>
    <p:extLst>
      <p:ext uri="{BB962C8B-B14F-4D97-AF65-F5344CB8AC3E}">
        <p14:creationId xmlns:p14="http://schemas.microsoft.com/office/powerpoint/2010/main" val="1472408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a:t>
            </a:r>
            <a:r>
              <a:rPr lang="en-US" dirty="0" smtClean="0"/>
              <a:t>cans)</a:t>
            </a:r>
            <a:endParaRPr lang="en-US" dirty="0" smtClean="0"/>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26</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a:t>
            </a:r>
            <a:r>
              <a:rPr lang="en-US" dirty="0" smtClean="0"/>
              <a:t>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a:t>
            </a:r>
            <a:r>
              <a:rPr lang="en-US" dirty="0" smtClean="0"/>
              <a:t>Bill of </a:t>
            </a:r>
            <a:r>
              <a:rPr lang="en-US" dirty="0" smtClean="0"/>
              <a:t>Materials</a:t>
            </a:r>
          </a:p>
          <a:p>
            <a:r>
              <a:rPr lang="en-US" dirty="0"/>
              <a:t>Gain significant knowledge in the </a:t>
            </a:r>
            <a:r>
              <a:rPr lang="en-US" dirty="0" smtClean="0"/>
              <a:t>materials, robotics, and biomechanics fields</a:t>
            </a:r>
            <a:endParaRPr lang="en-US" dirty="0"/>
          </a:p>
          <a:p>
            <a:r>
              <a:rPr lang="en-US" dirty="0" smtClean="0"/>
              <a:t>Understand </a:t>
            </a:r>
            <a:r>
              <a:rPr lang="en-US" dirty="0" smtClean="0"/>
              <a:t>and address the impact of the design in ethical, environmental, social, political, health and safety, sustainability, standardization/standards </a:t>
            </a:r>
            <a:r>
              <a:rPr lang="en-US" dirty="0" smtClean="0"/>
              <a:t>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32</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2084683"/>
            <a:ext cx="4161297" cy="395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2" y="2151137"/>
            <a:ext cx="3938436" cy="389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ORPHANED SLIDES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34</a:t>
            </a:fld>
            <a:endParaRPr lang="en-US"/>
          </a:p>
        </p:txBody>
      </p:sp>
    </p:spTree>
    <p:extLst>
      <p:ext uri="{BB962C8B-B14F-4D97-AF65-F5344CB8AC3E}">
        <p14:creationId xmlns:p14="http://schemas.microsoft.com/office/powerpoint/2010/main" val="2851063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pic>
        <p:nvPicPr>
          <p:cNvPr id="4" name="Content Placeholder 3" descr="http://www.assh.org/Public/HandConditions/PublishingImages/Movement1.jpg">
            <a:hlinkClick r:id="rId2"/>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0600" y="1905000"/>
            <a:ext cx="2964000" cy="3532119"/>
          </a:xfrm>
          <a:prstGeom prst="rect">
            <a:avLst/>
          </a:prstGeom>
          <a:noFill/>
          <a:ln>
            <a:noFill/>
          </a:ln>
        </p:spPr>
      </p:pic>
      <p:sp>
        <p:nvSpPr>
          <p:cNvPr id="5" name="Content Placeholder 4"/>
          <p:cNvSpPr>
            <a:spLocks noGrp="1"/>
          </p:cNvSpPr>
          <p:nvPr>
            <p:ph sz="half" idx="2"/>
          </p:nvPr>
        </p:nvSpPr>
        <p:spPr/>
        <p:txBody>
          <a:bodyPr/>
          <a:lstStyle/>
          <a:p>
            <a:r>
              <a:rPr lang="en-US" dirty="0" smtClean="0"/>
              <a:t>Real hand motion</a:t>
            </a:r>
          </a:p>
          <a:p>
            <a:r>
              <a:rPr lang="en-US" dirty="0" smtClean="0"/>
              <a:t>3 degrees of freedom</a:t>
            </a:r>
          </a:p>
          <a:p>
            <a:pPr lvl="1"/>
            <a:r>
              <a:rPr lang="en-US" dirty="0" smtClean="0"/>
              <a:t>Supination/pronation</a:t>
            </a:r>
          </a:p>
          <a:p>
            <a:pPr lvl="1"/>
            <a:r>
              <a:rPr lang="en-US" dirty="0" smtClean="0"/>
              <a:t>Extension/flexion</a:t>
            </a:r>
          </a:p>
          <a:p>
            <a:pPr lvl="1"/>
            <a:r>
              <a:rPr lang="en-US" dirty="0" smtClean="0"/>
              <a:t>Ulnar deviation/radial deviation</a:t>
            </a:r>
            <a:endParaRPr lang="en-US" dirty="0"/>
          </a:p>
          <a:p>
            <a:pPr lvl="1"/>
            <a:endParaRPr lang="en-US" dirty="0"/>
          </a:p>
        </p:txBody>
      </p:sp>
    </p:spTree>
    <p:extLst>
      <p:ext uri="{BB962C8B-B14F-4D97-AF65-F5344CB8AC3E}">
        <p14:creationId xmlns:p14="http://schemas.microsoft.com/office/powerpoint/2010/main" val="4263497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5" name="Content Placeholder 4"/>
          <p:cNvSpPr>
            <a:spLocks noGrp="1"/>
          </p:cNvSpPr>
          <p:nvPr>
            <p:ph idx="1"/>
          </p:nvPr>
        </p:nvSpPr>
        <p:spPr/>
        <p:txBody>
          <a:bodyPr/>
          <a:lstStyle/>
          <a:p>
            <a:r>
              <a:rPr lang="en-US" dirty="0" smtClean="0"/>
              <a:t>2 degrees of freedom</a:t>
            </a:r>
          </a:p>
          <a:p>
            <a:r>
              <a:rPr lang="en-US" dirty="0" smtClean="0"/>
              <a:t>Twist and extension/flexion</a:t>
            </a:r>
          </a:p>
          <a:p>
            <a:endParaRPr lang="en-US" dirty="0"/>
          </a:p>
        </p:txBody>
      </p:sp>
    </p:spTree>
    <p:extLst>
      <p:ext uri="{BB962C8B-B14F-4D97-AF65-F5344CB8AC3E}">
        <p14:creationId xmlns:p14="http://schemas.microsoft.com/office/powerpoint/2010/main" val="34743066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Motors for fingers</a:t>
            </a:r>
          </a:p>
          <a:p>
            <a:r>
              <a:rPr lang="en-US" dirty="0" smtClean="0"/>
              <a:t>A digital I/O for signals from sensors and motors</a:t>
            </a:r>
          </a:p>
          <a:p>
            <a:r>
              <a:rPr lang="en-US" dirty="0" smtClean="0"/>
              <a:t>Granular jamming pad for firm grip</a:t>
            </a:r>
          </a:p>
          <a:p>
            <a:endParaRPr lang="en-US" dirty="0"/>
          </a:p>
        </p:txBody>
      </p:sp>
    </p:spTree>
    <p:extLst>
      <p:ext uri="{BB962C8B-B14F-4D97-AF65-F5344CB8AC3E}">
        <p14:creationId xmlns:p14="http://schemas.microsoft.com/office/powerpoint/2010/main" val="21796769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Data when moving fingers</a:t>
            </a:r>
          </a:p>
          <a:p>
            <a:r>
              <a:rPr lang="en-US" dirty="0" smtClean="0"/>
              <a:t>Signals when moving wrist</a:t>
            </a:r>
          </a:p>
          <a:p>
            <a:r>
              <a:rPr lang="en-US" dirty="0" smtClean="0"/>
              <a:t>Signals when </a:t>
            </a:r>
            <a:r>
              <a:rPr lang="en-US" smtClean="0"/>
              <a:t>grabbing objects</a:t>
            </a:r>
            <a:endParaRPr lang="en-US" dirty="0"/>
          </a:p>
        </p:txBody>
      </p:sp>
    </p:spTree>
    <p:extLst>
      <p:ext uri="{BB962C8B-B14F-4D97-AF65-F5344CB8AC3E}">
        <p14:creationId xmlns:p14="http://schemas.microsoft.com/office/powerpoint/2010/main" val="3988078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fld id="{A2EFF424-F111-43CB-9C75-D52325012943}" type="datetime1">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a:t>
            </a:r>
            <a:r>
              <a:rPr lang="en-US" dirty="0" smtClean="0"/>
              <a:t>by anyone, anywhere.</a:t>
            </a:r>
            <a:endParaRPr lang="en-US" dirty="0" smtClean="0"/>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19800" y="3639475"/>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a:t>
            </a:r>
            <a:r>
              <a:rPr lang="en-US" sz="3800" b="1" dirty="0" smtClean="0"/>
              <a:t>hand </a:t>
            </a:r>
            <a:r>
              <a:rPr lang="en-US" sz="3800" b="1" dirty="0" smtClean="0"/>
              <a:t>– used as human </a:t>
            </a:r>
            <a:r>
              <a:rPr lang="en-US" sz="3800" b="1" dirty="0" smtClean="0"/>
              <a:t>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endParaRPr lang="en-US" sz="3400" dirty="0"/>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a:t>
            </a:r>
            <a:r>
              <a:rPr lang="en-US" sz="2900" b="1" dirty="0" smtClean="0"/>
              <a:t>prosthesis</a:t>
            </a:r>
            <a:endParaRPr lang="en-US" sz="2900" b="1" dirty="0" smtClean="0"/>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a:t>
            </a:r>
            <a:r>
              <a:rPr lang="en-US" sz="2800" dirty="0" smtClean="0"/>
              <a:t>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836</TotalTime>
  <Words>1624</Words>
  <Application>Microsoft Office PowerPoint</Application>
  <PresentationFormat>On-screen Show (4:3)</PresentationFormat>
  <Paragraphs>547</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Housing Material Decision Matrix</vt:lpstr>
      <vt:lpstr>Connection Method Decision Matrix</vt:lpstr>
      <vt:lpstr>Preliminary Testing</vt:lpstr>
      <vt:lpstr>Preliminary testing (continued)</vt:lpstr>
      <vt:lpstr>Layout Design Comparison</vt:lpstr>
      <vt:lpstr>Layout Decision Matrix</vt:lpstr>
      <vt:lpstr>Other Considerations</vt:lpstr>
      <vt:lpstr>Hand Size</vt:lpstr>
      <vt:lpstr>Hand size (continued)</vt:lpstr>
      <vt:lpstr>Conceptual Design</vt:lpstr>
      <vt:lpstr>Areas For Technical Analysis</vt:lpstr>
      <vt:lpstr>Budget</vt:lpstr>
      <vt:lpstr>Deliverables at end of Semester  </vt:lpstr>
      <vt:lpstr>Gantt chart</vt:lpstr>
      <vt:lpstr>ORPHANED SLIDES</vt:lpstr>
      <vt:lpstr>Technical Analysis</vt:lpstr>
      <vt:lpstr>Technical Analysis</vt:lpstr>
      <vt:lpstr>Engineering Design</vt:lpstr>
      <vt:lpstr>Engineering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36</cp:revision>
  <dcterms:created xsi:type="dcterms:W3CDTF">2013-09-23T02:18:42Z</dcterms:created>
  <dcterms:modified xsi:type="dcterms:W3CDTF">2013-09-24T02:29:36Z</dcterms:modified>
</cp:coreProperties>
</file>